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084183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Eco-Luxe Retreats: Redefining Hospitality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864037" y="446055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Eco-Luxe Retreats offers a unique hospitality experience that seamlessly blends sustainability, comfort, and breathtaking natural beauty. Our mission is to redefine the way travelers connect with the environment while indulging in unparalleled luxury.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673191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5DC6F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3338" y="6880622"/>
            <a:ext cx="136208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Gk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382316" y="6713458"/>
            <a:ext cx="245506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George klaus</a:t>
            </a:r>
            <a:endParaRPr lang="en-US" sz="243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40792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40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62996" y="3115866"/>
            <a:ext cx="7314605" cy="600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32"/>
              </a:lnSpc>
              <a:buNone/>
            </a:pPr>
            <a:r>
              <a:rPr lang="en-US" sz="378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Experienced and Passionate Team</a:t>
            </a:r>
            <a:endParaRPr lang="en-US" sz="3785" dirty="0"/>
          </a:p>
        </p:txBody>
      </p:sp>
      <p:sp>
        <p:nvSpPr>
          <p:cNvPr id="6" name="Text 3"/>
          <p:cNvSpPr/>
          <p:nvPr/>
        </p:nvSpPr>
        <p:spPr>
          <a:xfrm>
            <a:off x="2267903" y="4153376"/>
            <a:ext cx="308824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Founder &amp; CEO</a:t>
            </a:r>
            <a:endParaRPr lang="en-US" sz="1609" dirty="0"/>
          </a:p>
        </p:txBody>
      </p:sp>
      <p:sp>
        <p:nvSpPr>
          <p:cNvPr id="7" name="Text 4"/>
          <p:cNvSpPr/>
          <p:nvPr/>
        </p:nvSpPr>
        <p:spPr>
          <a:xfrm>
            <a:off x="5772388" y="4153376"/>
            <a:ext cx="308443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Jane Doe</a:t>
            </a:r>
            <a:endParaRPr lang="en-US" sz="1609" dirty="0"/>
          </a:p>
        </p:txBody>
      </p:sp>
      <p:sp>
        <p:nvSpPr>
          <p:cNvPr id="8" name="Text 5"/>
          <p:cNvSpPr/>
          <p:nvPr/>
        </p:nvSpPr>
        <p:spPr>
          <a:xfrm>
            <a:off x="9273064" y="4153376"/>
            <a:ext cx="3088243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20+ years in hospitality and sustainability</a:t>
            </a:r>
            <a:endParaRPr lang="en-US" sz="1609" dirty="0"/>
          </a:p>
        </p:txBody>
      </p:sp>
      <p:sp>
        <p:nvSpPr>
          <p:cNvPr id="9" name="Shape 6"/>
          <p:cNvSpPr/>
          <p:nvPr/>
        </p:nvSpPr>
        <p:spPr>
          <a:xfrm>
            <a:off x="2062996" y="4937165"/>
            <a:ext cx="10503337" cy="913924"/>
          </a:xfrm>
          <a:prstGeom prst="rect">
            <a:avLst/>
          </a:prstGeom>
          <a:solidFill>
            <a:srgbClr val="221D4C"/>
          </a:solidFill>
          <a:ln/>
        </p:spPr>
      </p:sp>
      <p:sp>
        <p:nvSpPr>
          <p:cNvPr id="10" name="Text 7"/>
          <p:cNvSpPr/>
          <p:nvPr/>
        </p:nvSpPr>
        <p:spPr>
          <a:xfrm>
            <a:off x="2267903" y="5067300"/>
            <a:ext cx="308824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Chief Operating Officer</a:t>
            </a:r>
            <a:endParaRPr lang="en-US" sz="1609" dirty="0"/>
          </a:p>
        </p:txBody>
      </p:sp>
      <p:sp>
        <p:nvSpPr>
          <p:cNvPr id="11" name="Text 8"/>
          <p:cNvSpPr/>
          <p:nvPr/>
        </p:nvSpPr>
        <p:spPr>
          <a:xfrm>
            <a:off x="5772388" y="5067300"/>
            <a:ext cx="308443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John Smith</a:t>
            </a:r>
            <a:endParaRPr lang="en-US" sz="1609" dirty="0"/>
          </a:p>
        </p:txBody>
      </p:sp>
      <p:sp>
        <p:nvSpPr>
          <p:cNvPr id="12" name="Text 9"/>
          <p:cNvSpPr/>
          <p:nvPr/>
        </p:nvSpPr>
        <p:spPr>
          <a:xfrm>
            <a:off x="9273064" y="5067300"/>
            <a:ext cx="3088243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Formerly with Luxury Hotel Chain</a:t>
            </a:r>
            <a:endParaRPr lang="en-US" sz="1609" dirty="0"/>
          </a:p>
        </p:txBody>
      </p:sp>
      <p:sp>
        <p:nvSpPr>
          <p:cNvPr id="13" name="Text 10"/>
          <p:cNvSpPr/>
          <p:nvPr/>
        </p:nvSpPr>
        <p:spPr>
          <a:xfrm>
            <a:off x="2267903" y="5981224"/>
            <a:ext cx="308824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Head of Sustainability</a:t>
            </a:r>
            <a:endParaRPr lang="en-US" sz="1609" dirty="0"/>
          </a:p>
        </p:txBody>
      </p:sp>
      <p:sp>
        <p:nvSpPr>
          <p:cNvPr id="14" name="Text 11"/>
          <p:cNvSpPr/>
          <p:nvPr/>
        </p:nvSpPr>
        <p:spPr>
          <a:xfrm>
            <a:off x="5772388" y="5981224"/>
            <a:ext cx="308443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Sarah Johnson</a:t>
            </a:r>
            <a:endParaRPr lang="en-US" sz="1609" dirty="0"/>
          </a:p>
        </p:txBody>
      </p:sp>
      <p:sp>
        <p:nvSpPr>
          <p:cNvPr id="15" name="Text 12"/>
          <p:cNvSpPr/>
          <p:nvPr/>
        </p:nvSpPr>
        <p:spPr>
          <a:xfrm>
            <a:off x="9273064" y="5981224"/>
            <a:ext cx="3088243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PhD in Environmental Engineering</a:t>
            </a:r>
            <a:endParaRPr lang="en-US" sz="1609" dirty="0"/>
          </a:p>
        </p:txBody>
      </p:sp>
      <p:sp>
        <p:nvSpPr>
          <p:cNvPr id="16" name="Shape 13"/>
          <p:cNvSpPr/>
          <p:nvPr/>
        </p:nvSpPr>
        <p:spPr>
          <a:xfrm>
            <a:off x="2062996" y="6765012"/>
            <a:ext cx="10503337" cy="913924"/>
          </a:xfrm>
          <a:prstGeom prst="rect">
            <a:avLst/>
          </a:prstGeom>
          <a:solidFill>
            <a:srgbClr val="221D4C"/>
          </a:solidFill>
          <a:ln/>
        </p:spPr>
      </p:sp>
      <p:sp>
        <p:nvSpPr>
          <p:cNvPr id="17" name="Text 14"/>
          <p:cNvSpPr/>
          <p:nvPr/>
        </p:nvSpPr>
        <p:spPr>
          <a:xfrm>
            <a:off x="2267903" y="6895148"/>
            <a:ext cx="308824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Director of Guest Experience</a:t>
            </a:r>
            <a:endParaRPr lang="en-US" sz="1609" dirty="0"/>
          </a:p>
        </p:txBody>
      </p:sp>
      <p:sp>
        <p:nvSpPr>
          <p:cNvPr id="18" name="Text 15"/>
          <p:cNvSpPr/>
          <p:nvPr/>
        </p:nvSpPr>
        <p:spPr>
          <a:xfrm>
            <a:off x="5772388" y="6895148"/>
            <a:ext cx="308443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Michael Brown</a:t>
            </a:r>
            <a:endParaRPr lang="en-US" sz="1609" dirty="0"/>
          </a:p>
        </p:txBody>
      </p:sp>
      <p:sp>
        <p:nvSpPr>
          <p:cNvPr id="19" name="Text 16"/>
          <p:cNvSpPr/>
          <p:nvPr/>
        </p:nvSpPr>
        <p:spPr>
          <a:xfrm>
            <a:off x="9273064" y="6895148"/>
            <a:ext cx="3088243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4"/>
              </a:lnSpc>
              <a:buNone/>
            </a:pPr>
            <a:r>
              <a:rPr lang="en-US" sz="16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Certified Nature Guide &amp; Wellness Coach</a:t>
            </a:r>
            <a:endParaRPr lang="en-US" sz="1609" dirty="0"/>
          </a:p>
        </p:txBody>
      </p:sp>
      <p:pic>
        <p:nvPicPr>
          <p:cNvPr id="2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47698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2736533" y="489704"/>
            <a:ext cx="4190881" cy="523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25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Financials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2736533" y="1369695"/>
            <a:ext cx="9157216" cy="854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At Eco-Luxe Retreats, we have developed a robust financial model that underpins our long-term growth and sustainability. By leveraging our innovative subscription-based revenue stream and strategic cost management, we are poised to deliver exceptional returns for our investors.</a:t>
            </a:r>
            <a:endParaRPr lang="en-US" sz="1402" dirty="0"/>
          </a:p>
        </p:txBody>
      </p:sp>
      <p:sp>
        <p:nvSpPr>
          <p:cNvPr id="6" name="Text 4"/>
          <p:cNvSpPr/>
          <p:nvPr/>
        </p:nvSpPr>
        <p:spPr>
          <a:xfrm>
            <a:off x="2914531" y="2539127"/>
            <a:ext cx="4218742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Revenue Model</a:t>
            </a:r>
            <a:endParaRPr lang="en-US" sz="1402" dirty="0"/>
          </a:p>
        </p:txBody>
      </p:sp>
      <p:sp>
        <p:nvSpPr>
          <p:cNvPr id="7" name="Text 5"/>
          <p:cNvSpPr/>
          <p:nvPr/>
        </p:nvSpPr>
        <p:spPr>
          <a:xfrm>
            <a:off x="7496889" y="2539127"/>
            <a:ext cx="4218742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Annual Membership Fees, Nightly Rates, Ancillary Services</a:t>
            </a:r>
            <a:endParaRPr lang="en-US" sz="1402" dirty="0"/>
          </a:p>
        </p:txBody>
      </p:sp>
      <p:sp>
        <p:nvSpPr>
          <p:cNvPr id="8" name="Shape 6"/>
          <p:cNvSpPr/>
          <p:nvPr/>
        </p:nvSpPr>
        <p:spPr>
          <a:xfrm>
            <a:off x="2736533" y="3223379"/>
            <a:ext cx="9157216" cy="798671"/>
          </a:xfrm>
          <a:prstGeom prst="rect">
            <a:avLst/>
          </a:prstGeom>
          <a:solidFill>
            <a:srgbClr val="221D4C"/>
          </a:solidFill>
          <a:ln/>
        </p:spPr>
      </p:sp>
      <p:sp>
        <p:nvSpPr>
          <p:cNvPr id="9" name="Text 7"/>
          <p:cNvSpPr/>
          <p:nvPr/>
        </p:nvSpPr>
        <p:spPr>
          <a:xfrm>
            <a:off x="2914531" y="3337798"/>
            <a:ext cx="4218742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Gross Margins</a:t>
            </a:r>
            <a:endParaRPr lang="en-US" sz="1402" dirty="0"/>
          </a:p>
        </p:txBody>
      </p:sp>
      <p:sp>
        <p:nvSpPr>
          <p:cNvPr id="10" name="Text 8"/>
          <p:cNvSpPr/>
          <p:nvPr/>
        </p:nvSpPr>
        <p:spPr>
          <a:xfrm>
            <a:off x="7496889" y="3337798"/>
            <a:ext cx="4218742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65% on average, driven by efficient operations and sustainable partnerships</a:t>
            </a:r>
            <a:endParaRPr lang="en-US" sz="1402" dirty="0"/>
          </a:p>
        </p:txBody>
      </p:sp>
      <p:sp>
        <p:nvSpPr>
          <p:cNvPr id="11" name="Text 9"/>
          <p:cNvSpPr/>
          <p:nvPr/>
        </p:nvSpPr>
        <p:spPr>
          <a:xfrm>
            <a:off x="2914531" y="4136469"/>
            <a:ext cx="4218742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Profitability</a:t>
            </a:r>
            <a:endParaRPr lang="en-US" sz="1402" dirty="0"/>
          </a:p>
        </p:txBody>
      </p:sp>
      <p:sp>
        <p:nvSpPr>
          <p:cNvPr id="12" name="Text 10"/>
          <p:cNvSpPr/>
          <p:nvPr/>
        </p:nvSpPr>
        <p:spPr>
          <a:xfrm>
            <a:off x="7496889" y="4136469"/>
            <a:ext cx="4218742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Projected to achieve 25% EBITDA margins within 3 years of operation</a:t>
            </a:r>
            <a:endParaRPr lang="en-US" sz="1402" dirty="0"/>
          </a:p>
        </p:txBody>
      </p:sp>
      <p:sp>
        <p:nvSpPr>
          <p:cNvPr id="13" name="Shape 11"/>
          <p:cNvSpPr/>
          <p:nvPr/>
        </p:nvSpPr>
        <p:spPr>
          <a:xfrm>
            <a:off x="2736533" y="4820722"/>
            <a:ext cx="9157216" cy="798671"/>
          </a:xfrm>
          <a:prstGeom prst="rect">
            <a:avLst/>
          </a:prstGeom>
          <a:solidFill>
            <a:srgbClr val="221D4C"/>
          </a:solidFill>
          <a:ln/>
        </p:spPr>
      </p:sp>
      <p:sp>
        <p:nvSpPr>
          <p:cNvPr id="14" name="Text 12"/>
          <p:cNvSpPr/>
          <p:nvPr/>
        </p:nvSpPr>
        <p:spPr>
          <a:xfrm>
            <a:off x="2914531" y="4935141"/>
            <a:ext cx="4218742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Capital Requirements</a:t>
            </a:r>
            <a:endParaRPr lang="en-US" sz="1402" dirty="0"/>
          </a:p>
        </p:txBody>
      </p:sp>
      <p:sp>
        <p:nvSpPr>
          <p:cNvPr id="15" name="Text 13"/>
          <p:cNvSpPr/>
          <p:nvPr/>
        </p:nvSpPr>
        <p:spPr>
          <a:xfrm>
            <a:off x="7496889" y="4935141"/>
            <a:ext cx="4218742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Minimized through asset-light model and eco-lodge development partnerships</a:t>
            </a:r>
            <a:endParaRPr lang="en-US" sz="1402" dirty="0"/>
          </a:p>
        </p:txBody>
      </p:sp>
      <p:sp>
        <p:nvSpPr>
          <p:cNvPr id="16" name="Text 14"/>
          <p:cNvSpPr/>
          <p:nvPr/>
        </p:nvSpPr>
        <p:spPr>
          <a:xfrm>
            <a:off x="2914531" y="5733812"/>
            <a:ext cx="4218742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Investment Opportunity</a:t>
            </a:r>
            <a:endParaRPr lang="en-US" sz="1402" dirty="0"/>
          </a:p>
        </p:txBody>
      </p:sp>
      <p:sp>
        <p:nvSpPr>
          <p:cNvPr id="17" name="Text 15"/>
          <p:cNvSpPr/>
          <p:nvPr/>
        </p:nvSpPr>
        <p:spPr>
          <a:xfrm>
            <a:off x="7496889" y="5733812"/>
            <a:ext cx="4218742" cy="854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Compelling risk-adjusted returns for investors seeking exposure to the booming eco-tourism sector</a:t>
            </a:r>
            <a:endParaRPr lang="en-US" sz="1402" dirty="0"/>
          </a:p>
        </p:txBody>
      </p:sp>
      <p:sp>
        <p:nvSpPr>
          <p:cNvPr id="18" name="Text 16"/>
          <p:cNvSpPr/>
          <p:nvPr/>
        </p:nvSpPr>
        <p:spPr>
          <a:xfrm>
            <a:off x="2736533" y="6903244"/>
            <a:ext cx="9157216" cy="854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44"/>
              </a:lnSpc>
              <a:buNone/>
            </a:pPr>
            <a:r>
              <a:rPr lang="en-US" sz="14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Our eco-lodges are designed to seamlessly integrate with their natural surroundings, offering guests a truly immersive and sustainable luxury experience. This translates to lower operational costs and higher profit margins compared to traditional resort models.</a:t>
            </a:r>
            <a:endParaRPr lang="en-US" sz="1402" dirty="0"/>
          </a:p>
        </p:txBody>
      </p:sp>
      <p:pic>
        <p:nvPicPr>
          <p:cNvPr id="1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678894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Path Forward</a:t>
            </a:r>
            <a:endParaRPr lang="en-US" sz="45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898690"/>
            <a:ext cx="3984069" cy="2462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8693" y="466963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Continued Expansion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5180886"/>
            <a:ext cx="3984069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Eco-Luxe Retreats plans to steadily expand its network of eco-lodges across prime nature destinations, bringing our sustainable luxury experiences to more travelers worldwide.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1898690"/>
            <a:ext cx="3984069" cy="24623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23046" y="4669631"/>
            <a:ext cx="370343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Guest Experience Innovation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5323046" y="5180886"/>
            <a:ext cx="3984069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will continue to enhance our transformative nature-based programming and wellness offerings to deliver unparalleled experiences that enrich the mind, body, and spirit.</a:t>
            </a:r>
            <a:endParaRPr lang="en-US" sz="194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898690"/>
            <a:ext cx="3984188" cy="24623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400" y="4669631"/>
            <a:ext cx="315718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Strengthening Our Team</a:t>
            </a:r>
            <a:endParaRPr lang="en-US" sz="2287" dirty="0"/>
          </a:p>
        </p:txBody>
      </p:sp>
      <p:sp>
        <p:nvSpPr>
          <p:cNvPr id="13" name="Text 8"/>
          <p:cNvSpPr/>
          <p:nvPr/>
        </p:nvSpPr>
        <p:spPr>
          <a:xfrm>
            <a:off x="9677400" y="5180886"/>
            <a:ext cx="398418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attracting top talent in hospitality, sustainability, and experiential design, we will push the boundaries of what's possible in eco-luxury travel.</a:t>
            </a:r>
            <a:endParaRPr lang="en-US" sz="1944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894993"/>
            <a:ext cx="824960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Connect with Eco-Luxe Retreats</a:t>
            </a:r>
            <a:endParaRPr lang="en-US" sz="4574" dirty="0"/>
          </a:p>
        </p:txBody>
      </p:sp>
      <p:sp>
        <p:nvSpPr>
          <p:cNvPr id="5" name="Shape 3"/>
          <p:cNvSpPr/>
          <p:nvPr/>
        </p:nvSpPr>
        <p:spPr>
          <a:xfrm>
            <a:off x="968693" y="4922163"/>
            <a:ext cx="12692896" cy="30837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6" name="Shape 4"/>
          <p:cNvSpPr/>
          <p:nvPr/>
        </p:nvSpPr>
        <p:spPr>
          <a:xfrm>
            <a:off x="4064734" y="4058186"/>
            <a:ext cx="30837" cy="864037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7" name="Shape 5"/>
          <p:cNvSpPr/>
          <p:nvPr/>
        </p:nvSpPr>
        <p:spPr>
          <a:xfrm>
            <a:off x="3802499" y="4644450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8" name="Text 6"/>
          <p:cNvSpPr/>
          <p:nvPr/>
        </p:nvSpPr>
        <p:spPr>
          <a:xfrm>
            <a:off x="4024551" y="4747915"/>
            <a:ext cx="111204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744" dirty="0"/>
          </a:p>
        </p:txBody>
      </p:sp>
      <p:sp>
        <p:nvSpPr>
          <p:cNvPr id="9" name="Text 7"/>
          <p:cNvSpPr/>
          <p:nvPr/>
        </p:nvSpPr>
        <p:spPr>
          <a:xfrm>
            <a:off x="2627947" y="211478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Contact Us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1215509" y="2626043"/>
            <a:ext cx="572940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Reach out to us at georgerubinga@gmail.com or +254725717270 to learn more about our eco-luxury experiences.</a:t>
            </a:r>
            <a:endParaRPr lang="en-US" sz="1944" dirty="0"/>
          </a:p>
        </p:txBody>
      </p:sp>
      <p:sp>
        <p:nvSpPr>
          <p:cNvPr id="11" name="Shape 9"/>
          <p:cNvSpPr/>
          <p:nvPr/>
        </p:nvSpPr>
        <p:spPr>
          <a:xfrm>
            <a:off x="7299662" y="4922103"/>
            <a:ext cx="30837" cy="864037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2" name="Shape 10"/>
          <p:cNvSpPr/>
          <p:nvPr/>
        </p:nvSpPr>
        <p:spPr>
          <a:xfrm>
            <a:off x="7037427" y="4644450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13" name="Text 11"/>
          <p:cNvSpPr/>
          <p:nvPr/>
        </p:nvSpPr>
        <p:spPr>
          <a:xfrm>
            <a:off x="7226379" y="4747915"/>
            <a:ext cx="17740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744" dirty="0"/>
          </a:p>
        </p:txBody>
      </p:sp>
      <p:sp>
        <p:nvSpPr>
          <p:cNvPr id="14" name="Text 12"/>
          <p:cNvSpPr/>
          <p:nvPr/>
        </p:nvSpPr>
        <p:spPr>
          <a:xfrm>
            <a:off x="5862876" y="603313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Connect Socially</a:t>
            </a:r>
            <a:endParaRPr lang="en-US" sz="2287" dirty="0"/>
          </a:p>
        </p:txBody>
      </p:sp>
      <p:sp>
        <p:nvSpPr>
          <p:cNvPr id="15" name="Text 13"/>
          <p:cNvSpPr/>
          <p:nvPr/>
        </p:nvSpPr>
        <p:spPr>
          <a:xfrm>
            <a:off x="4450437" y="6544389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Find us on Facebook, WhatsApp, and GitHub to stay up-to-date on our latest news and offerings.</a:t>
            </a:r>
            <a:endParaRPr lang="en-US" sz="1944" dirty="0"/>
          </a:p>
        </p:txBody>
      </p:sp>
      <p:sp>
        <p:nvSpPr>
          <p:cNvPr id="16" name="Shape 14"/>
          <p:cNvSpPr/>
          <p:nvPr/>
        </p:nvSpPr>
        <p:spPr>
          <a:xfrm>
            <a:off x="10534590" y="4058186"/>
            <a:ext cx="30837" cy="864037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7" name="Shape 15"/>
          <p:cNvSpPr/>
          <p:nvPr/>
        </p:nvSpPr>
        <p:spPr>
          <a:xfrm>
            <a:off x="10272355" y="4644450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18" name="Text 16"/>
          <p:cNvSpPr/>
          <p:nvPr/>
        </p:nvSpPr>
        <p:spPr>
          <a:xfrm>
            <a:off x="10459522" y="4747915"/>
            <a:ext cx="180975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744" dirty="0"/>
          </a:p>
        </p:txBody>
      </p:sp>
      <p:sp>
        <p:nvSpPr>
          <p:cNvPr id="19" name="Text 17"/>
          <p:cNvSpPr/>
          <p:nvPr/>
        </p:nvSpPr>
        <p:spPr>
          <a:xfrm>
            <a:off x="8970764" y="2114788"/>
            <a:ext cx="315860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Schedule a Consultation</a:t>
            </a:r>
            <a:endParaRPr lang="en-US" sz="2287" dirty="0"/>
          </a:p>
        </p:txBody>
      </p:sp>
      <p:sp>
        <p:nvSpPr>
          <p:cNvPr id="20" name="Text 18"/>
          <p:cNvSpPr/>
          <p:nvPr/>
        </p:nvSpPr>
        <p:spPr>
          <a:xfrm>
            <a:off x="7685365" y="2626043"/>
            <a:ext cx="572940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Book a call to discuss how Eco-Luxe Retreats can create a transformative nature-based getaway tailored to your preferences.</a:t>
            </a:r>
            <a:endParaRPr lang="en-US" sz="1944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5225" y="664964"/>
            <a:ext cx="7453551" cy="14206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93"/>
              </a:lnSpc>
              <a:buNone/>
            </a:pPr>
            <a:r>
              <a:rPr lang="en-US" sz="447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Problem: Eco-Conscious Travelers Seek More</a:t>
            </a:r>
            <a:endParaRPr lang="en-US" sz="4475" dirty="0"/>
          </a:p>
        </p:txBody>
      </p:sp>
      <p:sp>
        <p:nvSpPr>
          <p:cNvPr id="6" name="Shape 3"/>
          <p:cNvSpPr/>
          <p:nvPr/>
        </p:nvSpPr>
        <p:spPr>
          <a:xfrm>
            <a:off x="845225" y="2719507"/>
            <a:ext cx="543401" cy="543401"/>
          </a:xfrm>
          <a:prstGeom prst="roundRect">
            <a:avLst>
              <a:gd name="adj" fmla="val 13334"/>
            </a:avLst>
          </a:prstGeom>
          <a:solidFill>
            <a:srgbClr val="221D4C"/>
          </a:solidFill>
          <a:ln/>
        </p:spPr>
      </p:sp>
      <p:sp>
        <p:nvSpPr>
          <p:cNvPr id="7" name="Text 4"/>
          <p:cNvSpPr/>
          <p:nvPr/>
        </p:nvSpPr>
        <p:spPr>
          <a:xfrm>
            <a:off x="1062514" y="2820710"/>
            <a:ext cx="108823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85" dirty="0"/>
          </a:p>
        </p:txBody>
      </p:sp>
      <p:sp>
        <p:nvSpPr>
          <p:cNvPr id="8" name="Text 5"/>
          <p:cNvSpPr/>
          <p:nvPr/>
        </p:nvSpPr>
        <p:spPr>
          <a:xfrm>
            <a:off x="1630085" y="2719507"/>
            <a:ext cx="2989302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Disconnect from Nature</a:t>
            </a:r>
            <a:endParaRPr lang="en-US" sz="2237" dirty="0"/>
          </a:p>
        </p:txBody>
      </p:sp>
      <p:sp>
        <p:nvSpPr>
          <p:cNvPr id="9" name="Text 6"/>
          <p:cNvSpPr/>
          <p:nvPr/>
        </p:nvSpPr>
        <p:spPr>
          <a:xfrm>
            <a:off x="1630085" y="3219450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Many travelers feel disconnected from the natural world during their hotel stays.</a:t>
            </a:r>
            <a:endParaRPr lang="en-US" sz="1902" dirty="0"/>
          </a:p>
        </p:txBody>
      </p:sp>
      <p:sp>
        <p:nvSpPr>
          <p:cNvPr id="10" name="Shape 7"/>
          <p:cNvSpPr/>
          <p:nvPr/>
        </p:nvSpPr>
        <p:spPr>
          <a:xfrm>
            <a:off x="845225" y="4505563"/>
            <a:ext cx="543401" cy="543401"/>
          </a:xfrm>
          <a:prstGeom prst="roundRect">
            <a:avLst>
              <a:gd name="adj" fmla="val 13334"/>
            </a:avLst>
          </a:prstGeom>
          <a:solidFill>
            <a:srgbClr val="221D4C"/>
          </a:solidFill>
          <a:ln/>
        </p:spPr>
      </p:sp>
      <p:sp>
        <p:nvSpPr>
          <p:cNvPr id="11" name="Text 8"/>
          <p:cNvSpPr/>
          <p:nvPr/>
        </p:nvSpPr>
        <p:spPr>
          <a:xfrm>
            <a:off x="1030129" y="4606766"/>
            <a:ext cx="173593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85" dirty="0"/>
          </a:p>
        </p:txBody>
      </p:sp>
      <p:sp>
        <p:nvSpPr>
          <p:cNvPr id="12" name="Text 9"/>
          <p:cNvSpPr/>
          <p:nvPr/>
        </p:nvSpPr>
        <p:spPr>
          <a:xfrm>
            <a:off x="1630085" y="4505563"/>
            <a:ext cx="3559850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Lack of Sustainable Options</a:t>
            </a:r>
            <a:endParaRPr lang="en-US" sz="2237" dirty="0"/>
          </a:p>
        </p:txBody>
      </p:sp>
      <p:sp>
        <p:nvSpPr>
          <p:cNvPr id="13" name="Text 10"/>
          <p:cNvSpPr/>
          <p:nvPr/>
        </p:nvSpPr>
        <p:spPr>
          <a:xfrm>
            <a:off x="1630085" y="5005507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Eco-conscious travelers struggle to find luxury accommodations that prioritize sustainability.</a:t>
            </a:r>
            <a:endParaRPr lang="en-US" sz="1902" dirty="0"/>
          </a:p>
        </p:txBody>
      </p:sp>
      <p:sp>
        <p:nvSpPr>
          <p:cNvPr id="14" name="Shape 11"/>
          <p:cNvSpPr/>
          <p:nvPr/>
        </p:nvSpPr>
        <p:spPr>
          <a:xfrm>
            <a:off x="845225" y="6291620"/>
            <a:ext cx="543401" cy="543401"/>
          </a:xfrm>
          <a:prstGeom prst="roundRect">
            <a:avLst>
              <a:gd name="adj" fmla="val 13334"/>
            </a:avLst>
          </a:prstGeom>
          <a:solidFill>
            <a:srgbClr val="221D4C"/>
          </a:solidFill>
          <a:ln/>
        </p:spPr>
      </p:sp>
      <p:sp>
        <p:nvSpPr>
          <p:cNvPr id="15" name="Text 12"/>
          <p:cNvSpPr/>
          <p:nvPr/>
        </p:nvSpPr>
        <p:spPr>
          <a:xfrm>
            <a:off x="1028462" y="6392823"/>
            <a:ext cx="176927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85" dirty="0"/>
          </a:p>
        </p:txBody>
      </p:sp>
      <p:sp>
        <p:nvSpPr>
          <p:cNvPr id="16" name="Text 13"/>
          <p:cNvSpPr/>
          <p:nvPr/>
        </p:nvSpPr>
        <p:spPr>
          <a:xfrm>
            <a:off x="1630085" y="6291620"/>
            <a:ext cx="4136588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Desire for Authentic Experiences</a:t>
            </a:r>
            <a:endParaRPr lang="en-US" sz="2237" dirty="0"/>
          </a:p>
        </p:txBody>
      </p:sp>
      <p:sp>
        <p:nvSpPr>
          <p:cNvPr id="17" name="Text 14"/>
          <p:cNvSpPr/>
          <p:nvPr/>
        </p:nvSpPr>
        <p:spPr>
          <a:xfrm>
            <a:off x="1630085" y="6791563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Guests crave immersive, transformative experiences that go beyond traditional hospitality.</a:t>
            </a:r>
            <a:endParaRPr lang="en-US" sz="1902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857970"/>
            <a:ext cx="824960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Solution: Eco-Luxe Retreats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201114"/>
            <a:ext cx="308026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Seamless Sustainability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381107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eco-lodges are designed to minimize environmental impact through renewable energy, water conservation, and sustainable materials.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201114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Immersive Nature Experiences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17421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Guests can enjoy guided hikes, forest bathing, and other activities that foster a deep connection with the natural world.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20111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Elevated Luxury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3811072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accommodations offer world-class amenities and thoughtful design that redefine the concept of luxury.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313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86828" y="3576161"/>
            <a:ext cx="6048732" cy="689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31"/>
              </a:lnSpc>
              <a:buNone/>
            </a:pPr>
            <a:r>
              <a:rPr lang="en-US" sz="434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Vast Market Opportunity</a:t>
            </a:r>
            <a:endParaRPr lang="en-US" sz="4345" dirty="0"/>
          </a:p>
        </p:txBody>
      </p:sp>
      <p:sp>
        <p:nvSpPr>
          <p:cNvPr id="6" name="Shape 3"/>
          <p:cNvSpPr/>
          <p:nvPr/>
        </p:nvSpPr>
        <p:spPr>
          <a:xfrm>
            <a:off x="1286828" y="4881205"/>
            <a:ext cx="527566" cy="527566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7" name="Text 4"/>
          <p:cNvSpPr/>
          <p:nvPr/>
        </p:nvSpPr>
        <p:spPr>
          <a:xfrm>
            <a:off x="1497806" y="4979432"/>
            <a:ext cx="105608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7"/>
              </a:lnSpc>
              <a:buNone/>
            </a:pPr>
            <a:r>
              <a:rPr lang="en-US" sz="260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07" dirty="0"/>
          </a:p>
        </p:txBody>
      </p:sp>
      <p:sp>
        <p:nvSpPr>
          <p:cNvPr id="8" name="Text 5"/>
          <p:cNvSpPr/>
          <p:nvPr/>
        </p:nvSpPr>
        <p:spPr>
          <a:xfrm>
            <a:off x="2048828" y="4881205"/>
            <a:ext cx="2758916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16"/>
              </a:lnSpc>
              <a:buNone/>
            </a:pPr>
            <a:r>
              <a:rPr lang="en-US" sz="217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Booming Eco-Tourism</a:t>
            </a:r>
            <a:endParaRPr lang="en-US" sz="2172" dirty="0"/>
          </a:p>
        </p:txBody>
      </p:sp>
      <p:sp>
        <p:nvSpPr>
          <p:cNvPr id="9" name="Text 6"/>
          <p:cNvSpPr/>
          <p:nvPr/>
        </p:nvSpPr>
        <p:spPr>
          <a:xfrm>
            <a:off x="2048828" y="5366623"/>
            <a:ext cx="3100626" cy="1501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54"/>
              </a:lnSpc>
              <a:buNone/>
            </a:pPr>
            <a:r>
              <a:rPr lang="en-US" sz="184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global eco-tourism market is expected to grow by 15% annually, reaching $333 billion by 2027.</a:t>
            </a:r>
            <a:endParaRPr lang="en-US" sz="1847" dirty="0"/>
          </a:p>
        </p:txBody>
      </p:sp>
      <p:sp>
        <p:nvSpPr>
          <p:cNvPr id="10" name="Shape 7"/>
          <p:cNvSpPr/>
          <p:nvPr/>
        </p:nvSpPr>
        <p:spPr>
          <a:xfrm>
            <a:off x="5383887" y="4881205"/>
            <a:ext cx="527566" cy="527566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11" name="Text 8"/>
          <p:cNvSpPr/>
          <p:nvPr/>
        </p:nvSpPr>
        <p:spPr>
          <a:xfrm>
            <a:off x="5563314" y="4979432"/>
            <a:ext cx="168593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7"/>
              </a:lnSpc>
              <a:buNone/>
            </a:pPr>
            <a:r>
              <a:rPr lang="en-US" sz="260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07" dirty="0"/>
          </a:p>
        </p:txBody>
      </p:sp>
      <p:sp>
        <p:nvSpPr>
          <p:cNvPr id="12" name="Text 9"/>
          <p:cNvSpPr/>
          <p:nvPr/>
        </p:nvSpPr>
        <p:spPr>
          <a:xfrm>
            <a:off x="6145887" y="4881205"/>
            <a:ext cx="3100626" cy="689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6"/>
              </a:lnSpc>
              <a:buNone/>
            </a:pPr>
            <a:r>
              <a:rPr lang="en-US" sz="217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Shift in Consumer Preferences</a:t>
            </a:r>
            <a:endParaRPr lang="en-US" sz="2172" dirty="0"/>
          </a:p>
        </p:txBody>
      </p:sp>
      <p:sp>
        <p:nvSpPr>
          <p:cNvPr id="13" name="Text 10"/>
          <p:cNvSpPr/>
          <p:nvPr/>
        </p:nvSpPr>
        <p:spPr>
          <a:xfrm>
            <a:off x="6145887" y="5711428"/>
            <a:ext cx="3100626" cy="18764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54"/>
              </a:lnSpc>
              <a:buNone/>
            </a:pPr>
            <a:r>
              <a:rPr lang="en-US" sz="184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Travelers, especially millennials and Gen Z, are increasingly prioritizing sustainability and authentic experiences.</a:t>
            </a:r>
            <a:endParaRPr lang="en-US" sz="1847" dirty="0"/>
          </a:p>
        </p:txBody>
      </p:sp>
      <p:sp>
        <p:nvSpPr>
          <p:cNvPr id="14" name="Shape 11"/>
          <p:cNvSpPr/>
          <p:nvPr/>
        </p:nvSpPr>
        <p:spPr>
          <a:xfrm>
            <a:off x="9480947" y="4881205"/>
            <a:ext cx="527566" cy="527566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15" name="Text 12"/>
          <p:cNvSpPr/>
          <p:nvPr/>
        </p:nvSpPr>
        <p:spPr>
          <a:xfrm>
            <a:off x="9658826" y="4979432"/>
            <a:ext cx="171807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7"/>
              </a:lnSpc>
              <a:buNone/>
            </a:pPr>
            <a:r>
              <a:rPr lang="en-US" sz="260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07" dirty="0"/>
          </a:p>
        </p:txBody>
      </p:sp>
      <p:sp>
        <p:nvSpPr>
          <p:cNvPr id="16" name="Text 13"/>
          <p:cNvSpPr/>
          <p:nvPr/>
        </p:nvSpPr>
        <p:spPr>
          <a:xfrm>
            <a:off x="10242947" y="4881205"/>
            <a:ext cx="3100626" cy="689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6"/>
              </a:lnSpc>
              <a:buNone/>
            </a:pPr>
            <a:r>
              <a:rPr lang="en-US" sz="217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Underserved Luxury Segment</a:t>
            </a:r>
            <a:endParaRPr lang="en-US" sz="2172" dirty="0"/>
          </a:p>
        </p:txBody>
      </p:sp>
      <p:sp>
        <p:nvSpPr>
          <p:cNvPr id="17" name="Text 14"/>
          <p:cNvSpPr/>
          <p:nvPr/>
        </p:nvSpPr>
        <p:spPr>
          <a:xfrm>
            <a:off x="10242947" y="5711428"/>
            <a:ext cx="3100626" cy="1501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54"/>
              </a:lnSpc>
              <a:buNone/>
            </a:pPr>
            <a:r>
              <a:rPr lang="en-US" sz="184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There is a lack of high-end, eco-conscious hospitality options, presenting a significant market gap.</a:t>
            </a:r>
            <a:endParaRPr lang="en-US" sz="1847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298"/>
            <a:ext cx="4066342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Our Eco-Luxe Offering</a:t>
            </a:r>
            <a:endParaRPr lang="en-US" sz="32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8" y="124265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184737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Renewable Energy</a:t>
            </a:r>
            <a:endParaRPr lang="en-US" sz="1601" dirty="0"/>
          </a:p>
        </p:txBody>
      </p:sp>
      <p:sp>
        <p:nvSpPr>
          <p:cNvPr id="8" name="Text 4"/>
          <p:cNvSpPr/>
          <p:nvPr/>
        </p:nvSpPr>
        <p:spPr>
          <a:xfrm>
            <a:off x="6091238" y="22051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lodges are powered by renewable energy sources, minimizing our carbon footprint.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3000137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36048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Water Conservation</a:t>
            </a:r>
            <a:endParaRPr lang="en-US" sz="1601" dirty="0"/>
          </a:p>
        </p:txBody>
      </p:sp>
      <p:sp>
        <p:nvSpPr>
          <p:cNvPr id="11" name="Text 6"/>
          <p:cNvSpPr/>
          <p:nvPr/>
        </p:nvSpPr>
        <p:spPr>
          <a:xfrm>
            <a:off x="6091238" y="39626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Advanced water treatment systems and low-flow fixtures ensure responsible water usage.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4757618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536233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Sustainable Materials</a:t>
            </a:r>
            <a:endParaRPr lang="en-US" sz="1601" dirty="0"/>
          </a:p>
        </p:txBody>
      </p:sp>
      <p:sp>
        <p:nvSpPr>
          <p:cNvPr id="14" name="Text 8"/>
          <p:cNvSpPr/>
          <p:nvPr/>
        </p:nvSpPr>
        <p:spPr>
          <a:xfrm>
            <a:off x="6091238" y="57201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use locally sourced, eco-friendly materials in our construction and furnishings.</a:t>
            </a:r>
            <a:endParaRPr lang="en-US" sz="1361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6515100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71198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Nature Immersion</a:t>
            </a:r>
            <a:endParaRPr lang="en-US" sz="1601" dirty="0"/>
          </a:p>
        </p:txBody>
      </p:sp>
      <p:sp>
        <p:nvSpPr>
          <p:cNvPr id="17" name="Text 10"/>
          <p:cNvSpPr/>
          <p:nvPr/>
        </p:nvSpPr>
        <p:spPr>
          <a:xfrm>
            <a:off x="6091238" y="74776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Guests can explore and connect with the surrounding natural landscapes.</a:t>
            </a:r>
            <a:endParaRPr lang="en-US" sz="1361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3517" y="1099661"/>
            <a:ext cx="5935623" cy="627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44"/>
              </a:lnSpc>
              <a:buNone/>
            </a:pPr>
            <a:r>
              <a:rPr lang="en-US" sz="395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Innovative Business Model</a:t>
            </a:r>
            <a:endParaRPr lang="en-US" sz="3955" dirty="0"/>
          </a:p>
        </p:txBody>
      </p:sp>
      <p:sp>
        <p:nvSpPr>
          <p:cNvPr id="6" name="Shape 3"/>
          <p:cNvSpPr/>
          <p:nvPr/>
        </p:nvSpPr>
        <p:spPr>
          <a:xfrm>
            <a:off x="6540341" y="2047637"/>
            <a:ext cx="26670" cy="5082183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7" name="Shape 4"/>
          <p:cNvSpPr/>
          <p:nvPr/>
        </p:nvSpPr>
        <p:spPr>
          <a:xfrm>
            <a:off x="6793825" y="2514600"/>
            <a:ext cx="747117" cy="2667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8" name="Shape 5"/>
          <p:cNvSpPr/>
          <p:nvPr/>
        </p:nvSpPr>
        <p:spPr>
          <a:xfrm>
            <a:off x="6313527" y="2287786"/>
            <a:ext cx="480298" cy="480298"/>
          </a:xfrm>
          <a:prstGeom prst="roundRect">
            <a:avLst>
              <a:gd name="adj" fmla="val 13334"/>
            </a:avLst>
          </a:prstGeom>
          <a:solidFill>
            <a:srgbClr val="221D4C"/>
          </a:solidFill>
          <a:ln/>
        </p:spPr>
      </p:sp>
      <p:sp>
        <p:nvSpPr>
          <p:cNvPr id="9" name="Text 6"/>
          <p:cNvSpPr/>
          <p:nvPr/>
        </p:nvSpPr>
        <p:spPr>
          <a:xfrm>
            <a:off x="6505575" y="2377202"/>
            <a:ext cx="96203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3"/>
              </a:lnSpc>
              <a:buNone/>
            </a:pPr>
            <a:r>
              <a:rPr lang="en-US" sz="237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73" dirty="0"/>
          </a:p>
        </p:txBody>
      </p:sp>
      <p:sp>
        <p:nvSpPr>
          <p:cNvPr id="10" name="Text 7"/>
          <p:cNvSpPr/>
          <p:nvPr/>
        </p:nvSpPr>
        <p:spPr>
          <a:xfrm>
            <a:off x="7727752" y="2261116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97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Asset-Light Approach</a:t>
            </a:r>
            <a:endParaRPr lang="en-US" sz="1978" dirty="0"/>
          </a:p>
        </p:txBody>
      </p:sp>
      <p:sp>
        <p:nvSpPr>
          <p:cNvPr id="11" name="Text 8"/>
          <p:cNvSpPr/>
          <p:nvPr/>
        </p:nvSpPr>
        <p:spPr>
          <a:xfrm>
            <a:off x="7727752" y="2702957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partner with landowners to develop and manage the eco-lodges, minimizing upfront capital expenditures.</a:t>
            </a:r>
            <a:endParaRPr lang="en-US" sz="1681" dirty="0"/>
          </a:p>
        </p:txBody>
      </p:sp>
      <p:sp>
        <p:nvSpPr>
          <p:cNvPr id="12" name="Shape 9"/>
          <p:cNvSpPr/>
          <p:nvPr/>
        </p:nvSpPr>
        <p:spPr>
          <a:xfrm>
            <a:off x="6793825" y="4279821"/>
            <a:ext cx="747117" cy="2667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3" name="Shape 10"/>
          <p:cNvSpPr/>
          <p:nvPr/>
        </p:nvSpPr>
        <p:spPr>
          <a:xfrm>
            <a:off x="6313527" y="4053007"/>
            <a:ext cx="480298" cy="480298"/>
          </a:xfrm>
          <a:prstGeom prst="roundRect">
            <a:avLst>
              <a:gd name="adj" fmla="val 13334"/>
            </a:avLst>
          </a:prstGeom>
          <a:solidFill>
            <a:srgbClr val="221D4C"/>
          </a:solidFill>
          <a:ln/>
        </p:spPr>
      </p:sp>
      <p:sp>
        <p:nvSpPr>
          <p:cNvPr id="14" name="Text 11"/>
          <p:cNvSpPr/>
          <p:nvPr/>
        </p:nvSpPr>
        <p:spPr>
          <a:xfrm>
            <a:off x="6476881" y="4142423"/>
            <a:ext cx="153472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3"/>
              </a:lnSpc>
              <a:buNone/>
            </a:pPr>
            <a:r>
              <a:rPr lang="en-US" sz="237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73" dirty="0"/>
          </a:p>
        </p:txBody>
      </p:sp>
      <p:sp>
        <p:nvSpPr>
          <p:cNvPr id="15" name="Text 12"/>
          <p:cNvSpPr/>
          <p:nvPr/>
        </p:nvSpPr>
        <p:spPr>
          <a:xfrm>
            <a:off x="7727752" y="4026337"/>
            <a:ext cx="3247073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97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Subscription-Based Revenue</a:t>
            </a:r>
            <a:endParaRPr lang="en-US" sz="1978" dirty="0"/>
          </a:p>
        </p:txBody>
      </p:sp>
      <p:sp>
        <p:nvSpPr>
          <p:cNvPr id="16" name="Text 13"/>
          <p:cNvSpPr/>
          <p:nvPr/>
        </p:nvSpPr>
        <p:spPr>
          <a:xfrm>
            <a:off x="7727752" y="4468178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Guests can purchase annual memberships, providing a recurring revenue stream and ensuring long-term loyalty.</a:t>
            </a:r>
            <a:endParaRPr lang="en-US" sz="1681" dirty="0"/>
          </a:p>
        </p:txBody>
      </p:sp>
      <p:sp>
        <p:nvSpPr>
          <p:cNvPr id="17" name="Shape 14"/>
          <p:cNvSpPr/>
          <p:nvPr/>
        </p:nvSpPr>
        <p:spPr>
          <a:xfrm>
            <a:off x="6793825" y="6045041"/>
            <a:ext cx="747117" cy="2667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8" name="Shape 15"/>
          <p:cNvSpPr/>
          <p:nvPr/>
        </p:nvSpPr>
        <p:spPr>
          <a:xfrm>
            <a:off x="6313527" y="5818227"/>
            <a:ext cx="480298" cy="480298"/>
          </a:xfrm>
          <a:prstGeom prst="roundRect">
            <a:avLst>
              <a:gd name="adj" fmla="val 13334"/>
            </a:avLst>
          </a:prstGeom>
          <a:solidFill>
            <a:srgbClr val="221D4C"/>
          </a:solidFill>
          <a:ln/>
        </p:spPr>
      </p:sp>
      <p:sp>
        <p:nvSpPr>
          <p:cNvPr id="19" name="Text 16"/>
          <p:cNvSpPr/>
          <p:nvPr/>
        </p:nvSpPr>
        <p:spPr>
          <a:xfrm>
            <a:off x="6475452" y="5907643"/>
            <a:ext cx="15644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3"/>
              </a:lnSpc>
              <a:buNone/>
            </a:pPr>
            <a:r>
              <a:rPr lang="en-US" sz="237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73" dirty="0"/>
          </a:p>
        </p:txBody>
      </p:sp>
      <p:sp>
        <p:nvSpPr>
          <p:cNvPr id="20" name="Text 17"/>
          <p:cNvSpPr/>
          <p:nvPr/>
        </p:nvSpPr>
        <p:spPr>
          <a:xfrm>
            <a:off x="7727752" y="5791557"/>
            <a:ext cx="280463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2"/>
              </a:lnSpc>
              <a:buNone/>
            </a:pPr>
            <a:r>
              <a:rPr lang="en-US" sz="197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Sustainable Partnerships</a:t>
            </a:r>
            <a:endParaRPr lang="en-US" sz="1978" dirty="0"/>
          </a:p>
        </p:txBody>
      </p:sp>
      <p:sp>
        <p:nvSpPr>
          <p:cNvPr id="21" name="Text 18"/>
          <p:cNvSpPr/>
          <p:nvPr/>
        </p:nvSpPr>
        <p:spPr>
          <a:xfrm>
            <a:off x="7727752" y="6233398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collaborate with eco-conscious suppliers, tour operators, and local communities to deliver a holistic experience.</a:t>
            </a:r>
            <a:endParaRPr lang="en-US" sz="168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9020" y="1152644"/>
            <a:ext cx="6973610" cy="6126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24"/>
              </a:lnSpc>
              <a:buNone/>
            </a:pPr>
            <a:r>
              <a:rPr lang="en-US" sz="3859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Comprehensive Market Strategy</a:t>
            </a:r>
            <a:endParaRPr lang="en-US" sz="385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0" y="2077760"/>
            <a:ext cx="1041559" cy="16663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82998" y="2286000"/>
            <a:ext cx="245066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2"/>
              </a:lnSpc>
              <a:buNone/>
            </a:pPr>
            <a:r>
              <a:rPr lang="en-US" sz="193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Brand Positioning</a:t>
            </a:r>
            <a:endParaRPr lang="en-US" sz="1930" dirty="0"/>
          </a:p>
        </p:txBody>
      </p:sp>
      <p:sp>
        <p:nvSpPr>
          <p:cNvPr id="8" name="Text 4"/>
          <p:cNvSpPr/>
          <p:nvPr/>
        </p:nvSpPr>
        <p:spPr>
          <a:xfrm>
            <a:off x="2082998" y="2717125"/>
            <a:ext cx="6331982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position Eco-Luxe Retreats as the premier destination for sustainable luxury travel experiences.</a:t>
            </a:r>
            <a:endParaRPr lang="en-US" sz="16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0" y="3744158"/>
            <a:ext cx="1041559" cy="16663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82998" y="3952399"/>
            <a:ext cx="270760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2"/>
              </a:lnSpc>
              <a:buNone/>
            </a:pPr>
            <a:r>
              <a:rPr lang="en-US" sz="193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Multi-Channel Marketing</a:t>
            </a:r>
            <a:endParaRPr lang="en-US" sz="1930" dirty="0"/>
          </a:p>
        </p:txBody>
      </p:sp>
      <p:sp>
        <p:nvSpPr>
          <p:cNvPr id="11" name="Text 6"/>
          <p:cNvSpPr/>
          <p:nvPr/>
        </p:nvSpPr>
        <p:spPr>
          <a:xfrm>
            <a:off x="2082998" y="4383524"/>
            <a:ext cx="6331982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marketing strategy spans digital, social media, partnerships, and targeted outreach to eco-conscious consumers.</a:t>
            </a:r>
            <a:endParaRPr lang="en-US" sz="164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5410557"/>
            <a:ext cx="1041559" cy="16663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82998" y="5618798"/>
            <a:ext cx="245066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12"/>
              </a:lnSpc>
              <a:buNone/>
            </a:pPr>
            <a:r>
              <a:rPr lang="en-US" sz="193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Localized Expansion</a:t>
            </a:r>
            <a:endParaRPr lang="en-US" sz="1930" dirty="0"/>
          </a:p>
        </p:txBody>
      </p:sp>
      <p:sp>
        <p:nvSpPr>
          <p:cNvPr id="14" name="Text 8"/>
          <p:cNvSpPr/>
          <p:nvPr/>
        </p:nvSpPr>
        <p:spPr>
          <a:xfrm>
            <a:off x="2082998" y="6049923"/>
            <a:ext cx="6331982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plan to strategically expand our network of eco-lodges in desirable destinations, tailoring each to the local environment.</a:t>
            </a:r>
            <a:endParaRPr lang="en-US" sz="164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237065"/>
            <a:ext cx="610933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Competitive Landscape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580209"/>
            <a:ext cx="326671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Traditional Luxury Hotels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Offer high-end amenities but lack a strong focus on sustainability and immersive nature experiences.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Eco-Lodges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Prioritize sustainability but often lack the elevated luxury and tailored guest experiences of Eco-Luxe Retreats.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Eco-Luxe Retreats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Uniquely combine sustainable design, world-class amenities, and transformative nature-based activities.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39364" y="671989"/>
            <a:ext cx="6241613" cy="716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44"/>
              </a:lnSpc>
              <a:buNone/>
            </a:pPr>
            <a:r>
              <a:rPr lang="en-US" sz="451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Traction and Momentum</a:t>
            </a:r>
            <a:endParaRPr lang="en-US" sz="4516" dirty="0"/>
          </a:p>
        </p:txBody>
      </p:sp>
      <p:sp>
        <p:nvSpPr>
          <p:cNvPr id="6" name="Shape 3"/>
          <p:cNvSpPr/>
          <p:nvPr/>
        </p:nvSpPr>
        <p:spPr>
          <a:xfrm>
            <a:off x="6339364" y="1754386"/>
            <a:ext cx="7438073" cy="1771888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7" name="Text 4"/>
          <p:cNvSpPr/>
          <p:nvPr/>
        </p:nvSpPr>
        <p:spPr>
          <a:xfrm>
            <a:off x="6583085" y="1998107"/>
            <a:ext cx="3004899" cy="358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22"/>
              </a:lnSpc>
              <a:buNone/>
            </a:pPr>
            <a:r>
              <a:rPr lang="en-US" sz="22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Early Adopter Bookings</a:t>
            </a:r>
            <a:endParaRPr lang="en-US" sz="2258" dirty="0"/>
          </a:p>
        </p:txBody>
      </p:sp>
      <p:sp>
        <p:nvSpPr>
          <p:cNvPr id="8" name="Text 5"/>
          <p:cNvSpPr/>
          <p:nvPr/>
        </p:nvSpPr>
        <p:spPr>
          <a:xfrm>
            <a:off x="6583085" y="2502694"/>
            <a:ext cx="6950631" cy="779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1"/>
              </a:lnSpc>
              <a:buNone/>
            </a:pPr>
            <a:r>
              <a:rPr lang="en-US" sz="19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Within the first year, we've achieved 85% occupancy across our initial eco-lodge portfolio.</a:t>
            </a:r>
            <a:endParaRPr lang="en-US" sz="1919" dirty="0"/>
          </a:p>
        </p:txBody>
      </p:sp>
      <p:sp>
        <p:nvSpPr>
          <p:cNvPr id="9" name="Shape 6"/>
          <p:cNvSpPr/>
          <p:nvPr/>
        </p:nvSpPr>
        <p:spPr>
          <a:xfrm>
            <a:off x="6339364" y="3769995"/>
            <a:ext cx="7438073" cy="1771888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10" name="Text 7"/>
          <p:cNvSpPr/>
          <p:nvPr/>
        </p:nvSpPr>
        <p:spPr>
          <a:xfrm>
            <a:off x="6583085" y="4013716"/>
            <a:ext cx="3021211" cy="358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22"/>
              </a:lnSpc>
              <a:buNone/>
            </a:pPr>
            <a:r>
              <a:rPr lang="en-US" sz="22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Loyal Membership Base</a:t>
            </a:r>
            <a:endParaRPr lang="en-US" sz="2258" dirty="0"/>
          </a:p>
        </p:txBody>
      </p:sp>
      <p:sp>
        <p:nvSpPr>
          <p:cNvPr id="11" name="Text 8"/>
          <p:cNvSpPr/>
          <p:nvPr/>
        </p:nvSpPr>
        <p:spPr>
          <a:xfrm>
            <a:off x="6583085" y="4518303"/>
            <a:ext cx="6950631" cy="779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1"/>
              </a:lnSpc>
              <a:buNone/>
            </a:pPr>
            <a:r>
              <a:rPr lang="en-US" sz="19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subscription model has attracted over 10,000 annual members, providing a stable revenue stream.</a:t>
            </a:r>
            <a:endParaRPr lang="en-US" sz="1919" dirty="0"/>
          </a:p>
        </p:txBody>
      </p:sp>
      <p:sp>
        <p:nvSpPr>
          <p:cNvPr id="12" name="Shape 9"/>
          <p:cNvSpPr/>
          <p:nvPr/>
        </p:nvSpPr>
        <p:spPr>
          <a:xfrm>
            <a:off x="6339364" y="5785604"/>
            <a:ext cx="7438073" cy="1771888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13" name="Text 10"/>
          <p:cNvSpPr/>
          <p:nvPr/>
        </p:nvSpPr>
        <p:spPr>
          <a:xfrm>
            <a:off x="6583085" y="6029325"/>
            <a:ext cx="3882152" cy="358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22"/>
              </a:lnSpc>
              <a:buNone/>
            </a:pPr>
            <a:r>
              <a:rPr lang="en-US" sz="225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Exceptional Guest Satisfaction</a:t>
            </a:r>
            <a:endParaRPr lang="en-US" sz="2258" dirty="0"/>
          </a:p>
        </p:txBody>
      </p:sp>
      <p:sp>
        <p:nvSpPr>
          <p:cNvPr id="14" name="Text 11"/>
          <p:cNvSpPr/>
          <p:nvPr/>
        </p:nvSpPr>
        <p:spPr>
          <a:xfrm>
            <a:off x="6583085" y="6533912"/>
            <a:ext cx="6950631" cy="779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1"/>
              </a:lnSpc>
              <a:buNone/>
            </a:pPr>
            <a:r>
              <a:rPr lang="en-US" sz="19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Guests have consistently rated their experience at Eco-Luxe Retreats as "exceptional," with a Net Promoter Score of 92.</a:t>
            </a:r>
            <a:endParaRPr lang="en-US" sz="1919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2024-07-12T10:30:02Z</dcterms:created>
  <dcterms:modified xsi:type="dcterms:W3CDTF">2024-07-12T10:30:02Z</dcterms:modified>
</cp:coreProperties>
</file>